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522" r:id="rId2"/>
    <p:sldId id="523" r:id="rId3"/>
    <p:sldId id="517" r:id="rId4"/>
    <p:sldId id="518" r:id="rId5"/>
    <p:sldId id="524" r:id="rId6"/>
    <p:sldId id="519" r:id="rId7"/>
    <p:sldId id="520" r:id="rId8"/>
    <p:sldId id="419" r:id="rId9"/>
    <p:sldId id="482" r:id="rId10"/>
    <p:sldId id="490" r:id="rId11"/>
    <p:sldId id="491" r:id="rId12"/>
    <p:sldId id="516" r:id="rId13"/>
    <p:sldId id="492" r:id="rId14"/>
    <p:sldId id="513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 Classic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6BEF99-8170-4010-AC64-B5299EABA2BB}">
          <p14:sldIdLst>
            <p14:sldId id="522"/>
            <p14:sldId id="523"/>
            <p14:sldId id="517"/>
            <p14:sldId id="518"/>
            <p14:sldId id="524"/>
            <p14:sldId id="519"/>
            <p14:sldId id="520"/>
            <p14:sldId id="419"/>
            <p14:sldId id="482"/>
            <p14:sldId id="490"/>
            <p14:sldId id="491"/>
            <p14:sldId id="516"/>
            <p14:sldId id="492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43FB8"/>
    <a:srgbClr val="134EB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113" autoAdjust="0"/>
  </p:normalViewPr>
  <p:slideViewPr>
    <p:cSldViewPr>
      <p:cViewPr varScale="1">
        <p:scale>
          <a:sx n="36" d="100"/>
          <a:sy n="36" d="100"/>
        </p:scale>
        <p:origin x="9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740D-E173-4C3F-853F-604E56F77EE1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4D18-D2D2-41BE-8421-D8A2ED4C6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5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64D18-D2D2-41BE-8421-D8A2ED4C676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5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3530A5-7974-4477-BDAC-E4EF17993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7533"/>
            <a:ext cx="17070279" cy="1243692"/>
          </a:xfrm>
          <a:prstGeom prst="rect">
            <a:avLst/>
          </a:prstGeom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E8F93C3-1735-4156-8A67-377FAA2F22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0991079"/>
              </p:ext>
            </p:extLst>
          </p:nvPr>
        </p:nvGraphicFramePr>
        <p:xfrm>
          <a:off x="457200" y="1851225"/>
          <a:ext cx="8686800" cy="8180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98239444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3203379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939479458"/>
                    </a:ext>
                  </a:extLst>
                </a:gridCol>
              </a:tblGrid>
              <a:tr h="2232413">
                <a:tc>
                  <a:txBody>
                    <a:bodyPr/>
                    <a:lstStyle/>
                    <a:p>
                      <a:r>
                        <a:rPr lang="ru-RU" sz="4000" dirty="0"/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Республика Крым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Керчь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23848"/>
                  </a:ext>
                </a:extLst>
              </a:tr>
              <a:tr h="1982760">
                <a:tc>
                  <a:txBody>
                    <a:bodyPr/>
                    <a:lstStyle/>
                    <a:p>
                      <a:r>
                        <a:rPr lang="ru-RU" sz="4800" dirty="0"/>
                        <a:t>122130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1095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33504"/>
                  </a:ext>
                </a:extLst>
              </a:tr>
              <a:tr h="1982760">
                <a:tc>
                  <a:txBody>
                    <a:bodyPr/>
                    <a:lstStyle/>
                    <a:p>
                      <a:r>
                        <a:rPr lang="ru-RU" sz="5400" dirty="0"/>
                        <a:t>57,2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/>
                        <a:t>49,6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16798"/>
                  </a:ext>
                </a:extLst>
              </a:tr>
              <a:tr h="1982760"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/>
                        <a:t>13,3%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72362"/>
                  </a:ext>
                </a:extLst>
              </a:tr>
            </a:tbl>
          </a:graphicData>
        </a:graphic>
      </p:graphicFrame>
      <p:graphicFrame>
        <p:nvGraphicFramePr>
          <p:cNvPr id="20" name="Объект 8">
            <a:extLst>
              <a:ext uri="{FF2B5EF4-FFF2-40B4-BE49-F238E27FC236}">
                <a16:creationId xmlns:a16="http://schemas.microsoft.com/office/drawing/2014/main" id="{56A27151-728B-40E5-B3B2-8DE628F0EA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93871"/>
              </p:ext>
            </p:extLst>
          </p:nvPr>
        </p:nvGraphicFramePr>
        <p:xfrm>
          <a:off x="9220200" y="1801906"/>
          <a:ext cx="8686800" cy="8272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98239444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3203379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939479458"/>
                    </a:ext>
                  </a:extLst>
                </a:gridCol>
              </a:tblGrid>
              <a:tr h="2319840">
                <a:tc>
                  <a:txBody>
                    <a:bodyPr/>
                    <a:lstStyle/>
                    <a:p>
                      <a:r>
                        <a:rPr lang="ru-RU" sz="4000" dirty="0"/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Республика Крым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Керчь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23848"/>
                  </a:ext>
                </a:extLst>
              </a:tr>
              <a:tr h="2012354">
                <a:tc>
                  <a:txBody>
                    <a:bodyPr/>
                    <a:lstStyle/>
                    <a:p>
                      <a:r>
                        <a:rPr lang="ru-RU" sz="4400" dirty="0"/>
                        <a:t>302829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/>
                        <a:t>3337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/>
                        <a:t>218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33504"/>
                  </a:ext>
                </a:extLst>
              </a:tr>
              <a:tr h="1970057">
                <a:tc>
                  <a:txBody>
                    <a:bodyPr/>
                    <a:lstStyle/>
                    <a:p>
                      <a:r>
                        <a:rPr lang="ru-RU" sz="5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/>
                        <a:t>48,2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/>
                        <a:t>50,3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16798"/>
                  </a:ext>
                </a:extLst>
              </a:tr>
              <a:tr h="1970057"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/>
                        <a:t>36,2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58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615553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методической работы в общеобразовательных организациях</a:t>
            </a:r>
            <a:endParaRPr lang="ru-RU" sz="4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048000" y="1043532"/>
            <a:ext cx="12420598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  <a:latin typeface="Montserrat Classic Bold" panose="020B060402020202020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Montserrat Classic Bold" panose="020B0604020202020204" charset="0"/>
              </a:rPr>
              <a:t>Отсутствие стратегического (перспективного) планирования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6705600" y="3009900"/>
            <a:ext cx="50292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43FB8"/>
                </a:solidFill>
              </a:rPr>
              <a:t>Планирование работы над единой методической проблемой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AB464F-3EF1-45D2-8915-B783A49CF16D}"/>
              </a:ext>
            </a:extLst>
          </p:cNvPr>
          <p:cNvSpPr/>
          <p:nvPr/>
        </p:nvSpPr>
        <p:spPr>
          <a:xfrm>
            <a:off x="1524000" y="5143500"/>
            <a:ext cx="36576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43FB8"/>
                </a:solidFill>
              </a:rPr>
              <a:t>Перспективное планирование (поэтапная работа)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160B0E-411A-42C4-B131-6309854910AA}"/>
              </a:ext>
            </a:extLst>
          </p:cNvPr>
          <p:cNvSpPr/>
          <p:nvPr/>
        </p:nvSpPr>
        <p:spPr>
          <a:xfrm>
            <a:off x="7391400" y="6248400"/>
            <a:ext cx="39624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43FB8"/>
                </a:solidFill>
              </a:rPr>
              <a:t>Анализ выполнения плана работы за предыдущий период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4A6A7D-CE14-4263-8520-9F471269B7A4}"/>
              </a:ext>
            </a:extLst>
          </p:cNvPr>
          <p:cNvSpPr/>
          <p:nvPr/>
        </p:nvSpPr>
        <p:spPr>
          <a:xfrm>
            <a:off x="12954000" y="5143500"/>
            <a:ext cx="41910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143FB8"/>
                </a:solidFill>
              </a:rPr>
              <a:t>Актуальные изменения в содержании образования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35C71F5D-3612-4C02-A42F-CA8AB57D9414}"/>
              </a:ext>
            </a:extLst>
          </p:cNvPr>
          <p:cNvSpPr/>
          <p:nvPr/>
        </p:nvSpPr>
        <p:spPr>
          <a:xfrm rot="19619009">
            <a:off x="5252183" y="4416150"/>
            <a:ext cx="1098056" cy="584510"/>
          </a:xfrm>
          <a:prstGeom prst="rightArrow">
            <a:avLst>
              <a:gd name="adj1" fmla="val 33827"/>
              <a:gd name="adj2" fmla="val 37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CE4BA29-68AF-4F7C-9984-FEB32ACED66B}"/>
              </a:ext>
            </a:extLst>
          </p:cNvPr>
          <p:cNvSpPr/>
          <p:nvPr/>
        </p:nvSpPr>
        <p:spPr>
          <a:xfrm rot="16200000">
            <a:off x="8496300" y="5105400"/>
            <a:ext cx="1447800" cy="609600"/>
          </a:xfrm>
          <a:prstGeom prst="rightArrow">
            <a:avLst>
              <a:gd name="adj1" fmla="val 50000"/>
              <a:gd name="adj2" fmla="val 54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0BF0A40E-DFE2-43FB-BC24-0DC74F19EC21}"/>
              </a:ext>
            </a:extLst>
          </p:cNvPr>
          <p:cNvSpPr/>
          <p:nvPr/>
        </p:nvSpPr>
        <p:spPr>
          <a:xfrm rot="13209278">
            <a:off x="11893785" y="4288289"/>
            <a:ext cx="11891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7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методической работы в общеобразовательных организациях</a:t>
            </a:r>
            <a:endParaRPr lang="ru-RU" sz="4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685798" y="1783752"/>
            <a:ext cx="1699260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  <a:latin typeface="Montserrat Classic Bold" panose="020B0604020202020204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Montserrat Classic Bold" panose="020B0604020202020204" charset="0"/>
              </a:rPr>
              <a:t>Кадровое обеспечение (недостаточная подготовка кадров)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685798" y="4126399"/>
            <a:ext cx="17183099" cy="4031873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143FB8"/>
                </a:solidFill>
              </a:rPr>
              <a:t>Планирование методической работы без учета результатов диагностики профессиональных компетенций и выявления профессиональных дефицитов педагогов (предметные, методические, проектные, ИКТ-компетенции и др., уровень функциональной грамотности педагогов).</a:t>
            </a:r>
          </a:p>
          <a:p>
            <a:pPr algn="just"/>
            <a:endParaRPr lang="ru-RU" sz="3200" dirty="0">
              <a:solidFill>
                <a:srgbClr val="143FB8"/>
              </a:solidFill>
            </a:endParaRPr>
          </a:p>
          <a:p>
            <a:pPr algn="just"/>
            <a:r>
              <a:rPr lang="ru-RU" sz="3200" dirty="0">
                <a:solidFill>
                  <a:srgbClr val="143FB8"/>
                </a:solidFill>
              </a:rPr>
              <a:t>Планирование методической работы без учета результатов внутренних и внешних оценочных процедур.</a:t>
            </a:r>
          </a:p>
          <a:p>
            <a:pPr algn="just"/>
            <a:endParaRPr lang="ru-RU" sz="3200" dirty="0">
              <a:solidFill>
                <a:srgbClr val="143FB8"/>
              </a:solidFill>
            </a:endParaRPr>
          </a:p>
          <a:p>
            <a:pPr algn="just"/>
            <a:r>
              <a:rPr lang="ru-RU" sz="3200" dirty="0">
                <a:solidFill>
                  <a:srgbClr val="143FB8"/>
                </a:solidFill>
              </a:rPr>
              <a:t>Планирование методической работы без учета оказания адресной методической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173177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методической работы в общеобразовательных организациях</a:t>
            </a:r>
            <a:endParaRPr lang="ru-RU" sz="4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609600" y="2933700"/>
            <a:ext cx="16992600" cy="6781800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4000" dirty="0">
              <a:solidFill>
                <a:srgbClr val="134EB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C1F55A-110D-4E70-9983-82D40FFB0887}"/>
              </a:ext>
            </a:extLst>
          </p:cNvPr>
          <p:cNvSpPr txBox="1"/>
          <p:nvPr/>
        </p:nvSpPr>
        <p:spPr>
          <a:xfrm>
            <a:off x="762000" y="1943100"/>
            <a:ext cx="168401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Организация работы над единой методической проблемой (темой)</a:t>
            </a:r>
            <a:endParaRPr lang="ru-RU" sz="4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1A9661-0A5B-4A99-98F3-7E26534DF33F}"/>
              </a:ext>
            </a:extLst>
          </p:cNvPr>
          <p:cNvSpPr/>
          <p:nvPr/>
        </p:nvSpPr>
        <p:spPr>
          <a:xfrm>
            <a:off x="1066800" y="3178313"/>
            <a:ext cx="2743200" cy="12031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143FB8"/>
                </a:solidFill>
              </a:rPr>
              <a:t>Педагогический совет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13A05-7E19-4BB5-8A3C-D7B5C88E7483}"/>
              </a:ext>
            </a:extLst>
          </p:cNvPr>
          <p:cNvSpPr/>
          <p:nvPr/>
        </p:nvSpPr>
        <p:spPr>
          <a:xfrm>
            <a:off x="6675120" y="3178313"/>
            <a:ext cx="3230880" cy="12031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143FB8"/>
                </a:solidFill>
              </a:rPr>
              <a:t>Методический совет</a:t>
            </a:r>
            <a:endParaRPr lang="ru-RU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333716-DF16-4326-9B8F-24CE3ADC5EB8}"/>
              </a:ext>
            </a:extLst>
          </p:cNvPr>
          <p:cNvSpPr/>
          <p:nvPr/>
        </p:nvSpPr>
        <p:spPr>
          <a:xfrm>
            <a:off x="12192000" y="3178313"/>
            <a:ext cx="3124200" cy="12031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143FB8"/>
                </a:solidFill>
              </a:rPr>
              <a:t>Школьные</a:t>
            </a:r>
          </a:p>
          <a:p>
            <a:pPr algn="ctr"/>
            <a:r>
              <a:rPr lang="ru-RU" sz="2800" b="1" dirty="0">
                <a:solidFill>
                  <a:srgbClr val="143FB8"/>
                </a:solidFill>
              </a:rPr>
              <a:t>методические объединения</a:t>
            </a:r>
            <a:endParaRPr lang="ru-RU" sz="2800" dirty="0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3A5DCED8-391D-43BE-8E0A-2579BA9631D5}"/>
              </a:ext>
            </a:extLst>
          </p:cNvPr>
          <p:cNvSpPr/>
          <p:nvPr/>
        </p:nvSpPr>
        <p:spPr>
          <a:xfrm>
            <a:off x="4389120" y="3390901"/>
            <a:ext cx="1923288" cy="77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2BB6BC9-FBF3-4B79-832A-98105453E323}"/>
              </a:ext>
            </a:extLst>
          </p:cNvPr>
          <p:cNvSpPr/>
          <p:nvPr/>
        </p:nvSpPr>
        <p:spPr>
          <a:xfrm>
            <a:off x="10268712" y="3390902"/>
            <a:ext cx="1694688" cy="77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B3DDD6-345F-4B79-BC0C-0AD144942B0D}"/>
              </a:ext>
            </a:extLst>
          </p:cNvPr>
          <p:cNvSpPr/>
          <p:nvPr/>
        </p:nvSpPr>
        <p:spPr>
          <a:xfrm>
            <a:off x="3124200" y="4838700"/>
            <a:ext cx="11430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Этапы работы над единой методической проблемой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0235C6C-5156-4182-A063-3614A91C0173}"/>
              </a:ext>
            </a:extLst>
          </p:cNvPr>
          <p:cNvSpPr/>
          <p:nvPr/>
        </p:nvSpPr>
        <p:spPr>
          <a:xfrm>
            <a:off x="1066800" y="6438900"/>
            <a:ext cx="3124200" cy="266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43FB8"/>
                </a:solidFill>
              </a:rPr>
              <a:t>Организационный этап</a:t>
            </a:r>
          </a:p>
          <a:p>
            <a:pPr algn="ctr"/>
            <a:r>
              <a:rPr lang="ru-RU" sz="2000" b="1" dirty="0">
                <a:solidFill>
                  <a:srgbClr val="143FB8"/>
                </a:solidFill>
              </a:rPr>
              <a:t>(анализ профессиональных дефицитов педагогов, формирование локальной нормативной базы)</a:t>
            </a:r>
            <a:endParaRPr lang="ru-RU" sz="20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ED6CC00-3770-455F-AC50-B1D1D95F3A3B}"/>
              </a:ext>
            </a:extLst>
          </p:cNvPr>
          <p:cNvSpPr/>
          <p:nvPr/>
        </p:nvSpPr>
        <p:spPr>
          <a:xfrm>
            <a:off x="5715000" y="6438900"/>
            <a:ext cx="3048000" cy="266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Этап теоретической и практической проработки темы </a:t>
            </a:r>
            <a:r>
              <a:rPr lang="ru-RU" sz="2000" b="1" dirty="0">
                <a:solidFill>
                  <a:srgbClr val="0033CC"/>
                </a:solidFill>
              </a:rPr>
              <a:t>(анализ и изучение современного состояния проблемы)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02BBAC5-FC51-4AE3-ABD8-AA4C2AE8335F}"/>
              </a:ext>
            </a:extLst>
          </p:cNvPr>
          <p:cNvSpPr/>
          <p:nvPr/>
        </p:nvSpPr>
        <p:spPr>
          <a:xfrm>
            <a:off x="10268712" y="6438900"/>
            <a:ext cx="2685288" cy="266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143FB8"/>
                </a:solidFill>
              </a:rPr>
              <a:t>Деятельностно</a:t>
            </a:r>
            <a:r>
              <a:rPr lang="ru-RU" sz="2400" b="1" dirty="0">
                <a:solidFill>
                  <a:srgbClr val="143FB8"/>
                </a:solidFill>
              </a:rPr>
              <a:t>-практический этап </a:t>
            </a:r>
          </a:p>
          <a:p>
            <a:pPr algn="ctr"/>
            <a:r>
              <a:rPr lang="ru-RU" sz="2000" b="1" dirty="0">
                <a:solidFill>
                  <a:srgbClr val="143FB8"/>
                </a:solidFill>
              </a:rPr>
              <a:t>(практическая апробация авторских наработок по теме)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79FCAC3-67EA-4CB2-9B3F-442DEC319084}"/>
              </a:ext>
            </a:extLst>
          </p:cNvPr>
          <p:cNvSpPr/>
          <p:nvPr/>
        </p:nvSpPr>
        <p:spPr>
          <a:xfrm>
            <a:off x="14249400" y="6438900"/>
            <a:ext cx="2971800" cy="266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Этап обобщения и оценки результатов педагогического опыта </a:t>
            </a:r>
            <a:r>
              <a:rPr lang="ru-RU" sz="2000" b="1" dirty="0">
                <a:solidFill>
                  <a:srgbClr val="0033CC"/>
                </a:solidFill>
              </a:rPr>
              <a:t>(анализ работы педагогического коллектива, систематизация и обобщение опыта)</a:t>
            </a:r>
            <a:endParaRPr lang="ru-RU" sz="2000" b="1" dirty="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EDBCC6E1-AD83-466D-A52A-95D025199BDB}"/>
              </a:ext>
            </a:extLst>
          </p:cNvPr>
          <p:cNvSpPr/>
          <p:nvPr/>
        </p:nvSpPr>
        <p:spPr>
          <a:xfrm>
            <a:off x="4419600" y="7658100"/>
            <a:ext cx="1277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38A69096-AD27-4EC0-8DF3-A4599371BD61}"/>
              </a:ext>
            </a:extLst>
          </p:cNvPr>
          <p:cNvSpPr/>
          <p:nvPr/>
        </p:nvSpPr>
        <p:spPr>
          <a:xfrm>
            <a:off x="8991600" y="7658100"/>
            <a:ext cx="1219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52250C5F-D00E-485B-950C-16F5DE099A27}"/>
              </a:ext>
            </a:extLst>
          </p:cNvPr>
          <p:cNvSpPr/>
          <p:nvPr/>
        </p:nvSpPr>
        <p:spPr>
          <a:xfrm>
            <a:off x="13106400" y="7658100"/>
            <a:ext cx="1143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0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67710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методической работы в общеобразовательных организациях</a:t>
            </a:r>
            <a:endParaRPr lang="ru-RU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1219199" y="1127844"/>
            <a:ext cx="163067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  <a:latin typeface="Montserrat Classic Bold" panose="020B0604020202020204" charset="0"/>
              </a:rPr>
              <a:t> Деятельность школьных методических объединений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533400" y="2628900"/>
            <a:ext cx="17145000" cy="6863417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143FB8"/>
                </a:solidFill>
              </a:rPr>
              <a:t>1.	Анализ работы (перечислены цели, задачи, кадровый состав педагогов, темы самообразования и др.). Выявленные проблемы не указаны.</a:t>
            </a:r>
          </a:p>
          <a:p>
            <a:pPr algn="just"/>
            <a:r>
              <a:rPr lang="ru-RU" sz="4000" dirty="0">
                <a:solidFill>
                  <a:srgbClr val="143FB8"/>
                </a:solidFill>
              </a:rPr>
              <a:t>2.	Реализация плана мероприятий (указано количество проведенных мероприятий, названы педагоги, проводившие мероприятия и принявшие участие). Выводы о результативности мероприятий отсутствуют.</a:t>
            </a:r>
          </a:p>
          <a:p>
            <a:pPr algn="just"/>
            <a:r>
              <a:rPr lang="ru-RU" sz="4000" dirty="0">
                <a:solidFill>
                  <a:srgbClr val="143FB8"/>
                </a:solidFill>
              </a:rPr>
              <a:t>3.	Информация об актуальном уровне освоения учащимися основных образовательных программ (по учебным предметам, входящим в цикл ШМО). Отсутствует или представлена без анализа, динамики, объяснения высоких или низких результатов.</a:t>
            </a:r>
          </a:p>
          <a:p>
            <a:pPr algn="just"/>
            <a:r>
              <a:rPr lang="ru-RU" sz="4000" dirty="0">
                <a:solidFill>
                  <a:srgbClr val="143FB8"/>
                </a:solidFill>
              </a:rPr>
              <a:t>4.	Анализ носит форму отчета. Выявленные проблемы не указаны, причины их возникновения не установлены.</a:t>
            </a:r>
          </a:p>
        </p:txBody>
      </p:sp>
    </p:spTree>
    <p:extLst>
      <p:ext uri="{BB962C8B-B14F-4D97-AF65-F5344CB8AC3E}">
        <p14:creationId xmlns:p14="http://schemas.microsoft.com/office/powerpoint/2010/main" val="173177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методической работы в общеобразовательных организациях</a:t>
            </a:r>
            <a:endParaRPr lang="ru-RU" sz="4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761999" y="1730076"/>
            <a:ext cx="1676399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  <a:latin typeface="Montserrat Classic Bold" panose="020B0604020202020204" charset="0"/>
              </a:rPr>
              <a:t> Документация школьных методических объединений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2FBD6D-5091-4CFD-9742-C68712E730FC}"/>
              </a:ext>
            </a:extLst>
          </p:cNvPr>
          <p:cNvSpPr/>
          <p:nvPr/>
        </p:nvSpPr>
        <p:spPr>
          <a:xfrm>
            <a:off x="533400" y="2628900"/>
            <a:ext cx="17297400" cy="6863417"/>
          </a:xfrm>
          <a:prstGeom prst="rect">
            <a:avLst/>
          </a:prstGeom>
          <a:ln w="12700">
            <a:solidFill>
              <a:srgbClr val="134EB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134EB9"/>
                </a:solidFill>
              </a:rPr>
              <a:t>Протоколы заседаний</a:t>
            </a:r>
          </a:p>
          <a:p>
            <a:pPr algn="just"/>
            <a:r>
              <a:rPr lang="ru-RU" sz="4400" dirty="0">
                <a:solidFill>
                  <a:srgbClr val="134EB9"/>
                </a:solidFill>
              </a:rPr>
              <a:t>1.	Не соблюдается форма протокола.</a:t>
            </a:r>
          </a:p>
          <a:p>
            <a:pPr algn="just"/>
            <a:r>
              <a:rPr lang="ru-RU" sz="4400" dirty="0">
                <a:solidFill>
                  <a:srgbClr val="134EB9"/>
                </a:solidFill>
              </a:rPr>
              <a:t>2.	Текст выступления состоит из нескольких фраз, констатирующих факты. </a:t>
            </a:r>
          </a:p>
          <a:p>
            <a:pPr algn="just"/>
            <a:r>
              <a:rPr lang="ru-RU" sz="4400" dirty="0">
                <a:solidFill>
                  <a:srgbClr val="134EB9"/>
                </a:solidFill>
              </a:rPr>
              <a:t>3.	Не прилагаются тексты докладов, выступлений, аналитические материалы (если это предусмотрено).</a:t>
            </a:r>
          </a:p>
          <a:p>
            <a:pPr algn="just"/>
            <a:r>
              <a:rPr lang="ru-RU" sz="4400" dirty="0">
                <a:solidFill>
                  <a:srgbClr val="134EB9"/>
                </a:solidFill>
              </a:rPr>
              <a:t>4.	Решения состоят из одной фразы: «Информацию принять к сведению», «Изучить нормативные документы», «Усилить работу по адаптации к новым условиям обучения учеников 5 класса» и др.</a:t>
            </a:r>
          </a:p>
          <a:p>
            <a:pPr algn="just"/>
            <a:r>
              <a:rPr lang="ru-RU" sz="4400" dirty="0">
                <a:solidFill>
                  <a:srgbClr val="134EB9"/>
                </a:solidFill>
              </a:rPr>
              <a:t>5.	Отсутствие исполнителей и сроков исполнения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23682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977F-4E9D-4B51-A6EA-68FD4C0A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992600" cy="114300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00B050"/>
                </a:solidFill>
              </a:rPr>
              <a:t>Результаты ЕГЭ -2024 (История)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EA662A-00D6-45F3-8FEB-927D0C5C4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18288000" cy="90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1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423CBE-8FED-4E5F-9A2C-A54AFBE72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850251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5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B468EA-7D39-4EAB-A087-78FCF7BC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2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578DF-FACD-4F55-BF03-BE8B7947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068800" cy="1897062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B050"/>
                </a:solidFill>
              </a:rPr>
              <a:t>Результаты ЕГЭ -2024 (Обществознание)</a:t>
            </a:r>
            <a:endParaRPr lang="ru-RU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1D1522-7F27-44ED-AC72-37C917029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18287999" cy="81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4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14BD6456-D042-41A3-82D2-F5604408CC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4273805"/>
                  </p:ext>
                </p:extLst>
              </p:nvPr>
            </p:nvGraphicFramePr>
            <p:xfrm>
              <a:off x="-5513294" y="5482595"/>
              <a:ext cx="4572000" cy="2571750"/>
            </p:xfrm>
            <a:graphic>
              <a:graphicData uri="http://schemas.microsoft.com/office/powerpoint/2016/slidezoom">
                <pslz:sldZm>
                  <pslz:sldZmObj sldId="519" cId="358743927">
                    <pslz:zmPr id="{947EAA08-D850-4127-80BA-29910E80926D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72000" cy="2571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Ссылка на слайд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4BD6456-D042-41A3-82D2-F5604408CC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513294" y="5482595"/>
                <a:ext cx="4572000" cy="25717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7BA9C7-A9B5-49CB-A943-F5C9F6886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8288000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8D2654-7FF7-450B-9D4B-EEAF629BF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822" y="0"/>
            <a:ext cx="18728822" cy="104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2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 b="12523"/>
          <a:stretch>
            <a:fillRect/>
          </a:stretch>
        </p:blipFill>
        <p:spPr>
          <a:xfrm>
            <a:off x="15392400" y="7581900"/>
            <a:ext cx="2691839" cy="2354730"/>
          </a:xfrm>
          <a:prstGeom prst="rect">
            <a:avLst/>
          </a:prstGeom>
        </p:spPr>
      </p:pic>
      <p:grpSp>
        <p:nvGrpSpPr>
          <p:cNvPr id="17" name="Group 2">
            <a:extLst>
              <a:ext uri="{FF2B5EF4-FFF2-40B4-BE49-F238E27FC236}">
                <a16:creationId xmlns:a16="http://schemas.microsoft.com/office/drawing/2014/main" id="{1C829D65-F696-43C0-BE03-7D65C6C17936}"/>
              </a:ext>
            </a:extLst>
          </p:cNvPr>
          <p:cNvGrpSpPr/>
          <p:nvPr/>
        </p:nvGrpSpPr>
        <p:grpSpPr>
          <a:xfrm>
            <a:off x="0" y="342900"/>
            <a:ext cx="15260130" cy="10277448"/>
            <a:chOff x="190205" y="-7159"/>
            <a:chExt cx="7239225" cy="5112381"/>
          </a:xfrm>
          <a:solidFill>
            <a:srgbClr val="0066CC"/>
          </a:solidFill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3B5FE1E5-525D-4365-8EB4-032963E1122D}"/>
                </a:ext>
              </a:extLst>
            </p:cNvPr>
            <p:cNvSpPr/>
            <p:nvPr/>
          </p:nvSpPr>
          <p:spPr>
            <a:xfrm>
              <a:off x="190205" y="-7159"/>
              <a:ext cx="7239225" cy="5112381"/>
            </a:xfrm>
            <a:custGeom>
              <a:avLst/>
              <a:gdLst/>
              <a:ahLst/>
              <a:cxnLst/>
              <a:rect l="l" t="t" r="r" b="b"/>
              <a:pathLst>
                <a:path w="7457157" h="5342981">
                  <a:moveTo>
                    <a:pt x="0" y="0"/>
                  </a:moveTo>
                  <a:lnTo>
                    <a:pt x="7457157" y="0"/>
                  </a:lnTo>
                  <a:lnTo>
                    <a:pt x="7457157" y="5342981"/>
                  </a:lnTo>
                  <a:lnTo>
                    <a:pt x="0" y="5342981"/>
                  </a:lnTo>
                  <a:close/>
                </a:path>
              </a:pathLst>
            </a:custGeom>
            <a:grpFill/>
          </p:spPr>
        </p:sp>
      </p:grpSp>
      <p:sp>
        <p:nvSpPr>
          <p:cNvPr id="22" name="TextBox 9">
            <a:extLst>
              <a:ext uri="{FF2B5EF4-FFF2-40B4-BE49-F238E27FC236}">
                <a16:creationId xmlns:a16="http://schemas.microsoft.com/office/drawing/2014/main" id="{6930A4C3-44D3-4212-AC44-43DEE766B48A}"/>
              </a:ext>
            </a:extLst>
          </p:cNvPr>
          <p:cNvSpPr txBox="1"/>
          <p:nvPr/>
        </p:nvSpPr>
        <p:spPr>
          <a:xfrm>
            <a:off x="381000" y="3792201"/>
            <a:ext cx="144780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4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методической работы </a:t>
            </a:r>
          </a:p>
          <a:p>
            <a:pPr algn="ctr">
              <a:lnSpc>
                <a:spcPts val="7000"/>
              </a:lnSpc>
            </a:pPr>
            <a:r>
              <a:rPr lang="ru-RU" sz="4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общеобразовательных организациях</a:t>
            </a:r>
          </a:p>
          <a:p>
            <a:pPr algn="ctr">
              <a:lnSpc>
                <a:spcPts val="7000"/>
              </a:lnSpc>
            </a:pPr>
            <a:endParaRPr lang="ru-RU" sz="60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367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-12290" y="0"/>
            <a:ext cx="18288000" cy="1477328"/>
          </a:xfrm>
          <a:prstGeom prst="rect">
            <a:avLst/>
          </a:prstGeom>
          <a:solidFill>
            <a:srgbClr val="0066CC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методической работы в общеобразовательных организациях</a:t>
            </a:r>
            <a:endParaRPr lang="ru-RU" sz="4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83FE3-F055-4CB5-A4E0-82F26B2EC73F}"/>
              </a:ext>
            </a:extLst>
          </p:cNvPr>
          <p:cNvSpPr txBox="1"/>
          <p:nvPr/>
        </p:nvSpPr>
        <p:spPr>
          <a:xfrm rot="10800000" flipV="1">
            <a:off x="3428999" y="1787309"/>
            <a:ext cx="1120139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Montserrat Classic Bold" panose="020B0604020202020204" charset="0"/>
              </a:rPr>
              <a:t>Недостаток (отсутствие) системности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E1908-29A8-48E1-8661-440459BC6E16}"/>
              </a:ext>
            </a:extLst>
          </p:cNvPr>
          <p:cNvSpPr txBox="1"/>
          <p:nvPr/>
        </p:nvSpPr>
        <p:spPr>
          <a:xfrm>
            <a:off x="4562203" y="3739526"/>
            <a:ext cx="9150530" cy="2618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О переходе на федеральные государственные образовательные стандарты общего образования </a:t>
            </a:r>
          </a:p>
          <a:p>
            <a:pPr algn="ctr">
              <a:lnSpc>
                <a:spcPts val="7000"/>
              </a:lnSpc>
            </a:pPr>
            <a:r>
              <a:rPr lang="ru-RU" sz="1800" b="1" dirty="0">
                <a:solidFill>
                  <a:srgbClr val="FFFFFF"/>
                </a:solidFill>
                <a:latin typeface="+mj-lt"/>
              </a:rPr>
              <a:t>в Республике Крым</a:t>
            </a:r>
            <a:endParaRPr lang="en-US" sz="1800" b="1" dirty="0">
              <a:solidFill>
                <a:srgbClr val="FFFFFF"/>
              </a:solidFill>
              <a:latin typeface="Montserrat Classic Bold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415C0F-3E31-4F15-9D6D-098C3289F211}"/>
              </a:ext>
            </a:extLst>
          </p:cNvPr>
          <p:cNvSpPr txBox="1"/>
          <p:nvPr/>
        </p:nvSpPr>
        <p:spPr>
          <a:xfrm>
            <a:off x="914400" y="2875315"/>
            <a:ext cx="1661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143FB8"/>
                </a:solidFill>
              </a:rPr>
              <a:t>Не сформулирована (некорректно сформулирована) проблема работы школы, цели и задачи не направлены на решение поставленной проблемы.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DA7A1-8FF4-4338-85AD-9B0D86B2DB62}"/>
              </a:ext>
            </a:extLst>
          </p:cNvPr>
          <p:cNvSpPr txBox="1"/>
          <p:nvPr/>
        </p:nvSpPr>
        <p:spPr>
          <a:xfrm>
            <a:off x="990600" y="4232681"/>
            <a:ext cx="16383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школы: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обновление структуры и содержания общего образования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обновление структуры и содержания общего образования путем обеспечения устойчивого инновационного развития системы непрерывного образования 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создание оптимальных условий для развития духовно богатой, физически здоровой, свободной и творчески мыслящей личности, способной к самоопределению и саморазвитию.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BEC77-E9CE-46E8-BEF7-DC2FC7F368A5}"/>
              </a:ext>
            </a:extLst>
          </p:cNvPr>
          <p:cNvSpPr txBox="1"/>
          <p:nvPr/>
        </p:nvSpPr>
        <p:spPr>
          <a:xfrm>
            <a:off x="1066800" y="6515100"/>
            <a:ext cx="16306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обеспечить условия для реализации федерального государственного образовательного стандарта, высокого качества школьного образования и удовлетворения образовательных запросов всех субъектов образовательных отношений;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обновить образовательное пространстве школы в направлении привлечения информационно-образовательных и электронных   ресурсов, для повышения социально-психологического комфорта участников образовательной деятельности, сохранения и развития здоровья;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расширить спектр образовательных маршрутов и услуг, учитывающих индивидуальные образовательные потребности обучающихся, сформировать открытую и доступную систему дополнительного образования для развития способностей детей и т.д.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7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6555</TotalTime>
  <Words>395</Words>
  <Application>Microsoft Office PowerPoint</Application>
  <PresentationFormat>Произвольный</PresentationFormat>
  <Paragraphs>78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Times New Roman</vt:lpstr>
      <vt:lpstr>Arial</vt:lpstr>
      <vt:lpstr>Montserrat Classic Bold</vt:lpstr>
      <vt:lpstr>Calibri</vt:lpstr>
      <vt:lpstr>Office Theme</vt:lpstr>
      <vt:lpstr>Презентация PowerPoint</vt:lpstr>
      <vt:lpstr>Результаты ЕГЭ -2024 (История)</vt:lpstr>
      <vt:lpstr>Презентация PowerPoint</vt:lpstr>
      <vt:lpstr>Презентация PowerPoint</vt:lpstr>
      <vt:lpstr>Результаты ЕГЭ -2024 (Обществознание)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по ФГ</dc:title>
  <dc:creator>Yuliya</dc:creator>
  <cp:lastModifiedBy>Professional</cp:lastModifiedBy>
  <cp:revision>395</cp:revision>
  <cp:lastPrinted>2022-07-18T03:05:30Z</cp:lastPrinted>
  <dcterms:created xsi:type="dcterms:W3CDTF">2006-08-16T00:00:00Z</dcterms:created>
  <dcterms:modified xsi:type="dcterms:W3CDTF">2024-08-30T06:55:06Z</dcterms:modified>
  <dc:identifier>DAE2jOq-xTI</dc:identifier>
</cp:coreProperties>
</file>